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58" r:id="rId5"/>
    <p:sldId id="293" r:id="rId6"/>
    <p:sldId id="331" r:id="rId7"/>
    <p:sldId id="332" r:id="rId8"/>
    <p:sldId id="319" r:id="rId9"/>
    <p:sldId id="343" r:id="rId10"/>
    <p:sldId id="344" r:id="rId11"/>
    <p:sldId id="316" r:id="rId12"/>
    <p:sldId id="320" r:id="rId13"/>
    <p:sldId id="349" r:id="rId14"/>
    <p:sldId id="345" r:id="rId15"/>
    <p:sldId id="346" r:id="rId16"/>
    <p:sldId id="347" r:id="rId17"/>
    <p:sldId id="314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3842" autoAdjust="0"/>
  </p:normalViewPr>
  <p:slideViewPr>
    <p:cSldViewPr snapToGrid="0">
      <p:cViewPr varScale="1">
        <p:scale>
          <a:sx n="80" d="100"/>
          <a:sy n="80" d="100"/>
        </p:scale>
        <p:origin x="-9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9" d="100"/>
          <a:sy n="49" d="100"/>
        </p:scale>
        <p:origin x="2668" y="3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5915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76360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5775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47353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9168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1408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55165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1054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8597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97787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7535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1504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1548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3310" y="2582363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672018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56529" y="2672018"/>
            <a:ext cx="3576082" cy="185737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81" y="2553719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pPr/>
              <a:t>3/25/2022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326181"/>
            <a:ext cx="1036320" cy="478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i.untirta.ac.i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i.untirta.ac.i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195DC7-2C05-4189-B2A0-B35CFA10A3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444" b="27257"/>
          <a:stretch/>
        </p:blipFill>
        <p:spPr>
          <a:xfrm>
            <a:off x="0" y="0"/>
            <a:ext cx="12192000" cy="52210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3A46EA-352E-4A0C-911F-4CEA763CC3F9}"/>
              </a:ext>
            </a:extLst>
          </p:cNvPr>
          <p:cNvSpPr/>
          <p:nvPr/>
        </p:nvSpPr>
        <p:spPr>
          <a:xfrm>
            <a:off x="0" y="5446720"/>
            <a:ext cx="12192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UJIAN </a:t>
            </a:r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MASUK MANDIRI PROGRAM DIPLOMA TIGA DAN ALIH JENJANG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UNIVERSITAS SULTAN AGENG TIRTAYASA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TAHUN AKADEMIK 2022/2023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A1CE0A12-DBBB-4D1B-8EB6-BCD7CDDE83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36980" y="525191"/>
            <a:ext cx="1507194" cy="890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9E8393-FBE3-4114-A93A-33175BB8D3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759" y="661597"/>
            <a:ext cx="1030189" cy="10181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67DC7CD-2488-4B45-A3DA-B40CB695BA59}"/>
              </a:ext>
            </a:extLst>
          </p:cNvPr>
          <p:cNvSpPr/>
          <p:nvPr/>
        </p:nvSpPr>
        <p:spPr>
          <a:xfrm>
            <a:off x="2613301" y="1679713"/>
            <a:ext cx="11504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UNTIRTA</a:t>
            </a:r>
            <a:endParaRPr lang="en-US" sz="3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96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F4D099-41A5-4169-8F09-933921D6B8E0}"/>
              </a:ext>
            </a:extLst>
          </p:cNvPr>
          <p:cNvSpPr txBox="1"/>
          <p:nvPr/>
        </p:nvSpPr>
        <p:spPr>
          <a:xfrm>
            <a:off x="1087093" y="938578"/>
            <a:ext cx="9981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JADUAL</a:t>
            </a:r>
            <a:r>
              <a:rPr lang="en-US" sz="3200" b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UJIAN UTBK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AA762E4-9FB7-4783-82E7-B1FEF78B1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388409"/>
              </p:ext>
            </p:extLst>
          </p:nvPr>
        </p:nvGraphicFramePr>
        <p:xfrm>
          <a:off x="914400" y="1681039"/>
          <a:ext cx="10326758" cy="40018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41487">
                  <a:extLst>
                    <a:ext uri="{9D8B030D-6E8A-4147-A177-3AD203B41FA5}">
                      <a16:colId xmlns:a16="http://schemas.microsoft.com/office/drawing/2014/main" xmlns="" val="1722136618"/>
                    </a:ext>
                  </a:extLst>
                </a:gridCol>
                <a:gridCol w="4566063">
                  <a:extLst>
                    <a:ext uri="{9D8B030D-6E8A-4147-A177-3AD203B41FA5}">
                      <a16:colId xmlns:a16="http://schemas.microsoft.com/office/drawing/2014/main" xmlns="" val="1840386004"/>
                    </a:ext>
                  </a:extLst>
                </a:gridCol>
                <a:gridCol w="1751023">
                  <a:extLst>
                    <a:ext uri="{9D8B030D-6E8A-4147-A177-3AD203B41FA5}">
                      <a16:colId xmlns:a16="http://schemas.microsoft.com/office/drawing/2014/main" xmlns="" val="2966616170"/>
                    </a:ext>
                  </a:extLst>
                </a:gridCol>
                <a:gridCol w="2268185">
                  <a:extLst>
                    <a:ext uri="{9D8B030D-6E8A-4147-A177-3AD203B41FA5}">
                      <a16:colId xmlns:a16="http://schemas.microsoft.com/office/drawing/2014/main" xmlns="" val="2472264972"/>
                    </a:ext>
                  </a:extLst>
                </a:gridCol>
              </a:tblGrid>
              <a:tr h="426031">
                <a:tc>
                  <a:txBody>
                    <a:bodyPr/>
                    <a:lstStyle/>
                    <a:p>
                      <a:pPr marL="387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id-ID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d-ID" sz="18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id-ID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d-ID" sz="18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d-ID" sz="180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id-ID" sz="18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d-ID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d-ID" sz="180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d-ID" sz="18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Uji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1567184"/>
                  </a:ext>
                </a:extLst>
              </a:tr>
              <a:tr h="311433"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Gelombang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Sabtu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80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Mei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Gelombang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Sabtu</a:t>
                      </a:r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Juli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ID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tentatif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95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Pese</a:t>
                      </a:r>
                      <a:r>
                        <a:rPr lang="id-ID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d-ID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d-ID" sz="18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asuk</a:t>
                      </a:r>
                      <a:r>
                        <a:rPr lang="id-ID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uang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</a:t>
                      </a:r>
                      <a:r>
                        <a:rPr lang="id-ID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Ekonomi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 Keperawatan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581613"/>
                  </a:ext>
                </a:extLst>
              </a:tr>
              <a:tr h="17561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Pemeriksaan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identitas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dokumen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d-ID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 –</a:t>
                      </a:r>
                      <a:r>
                        <a:rPr lang="id-ID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id-ID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6800705"/>
                  </a:ext>
                </a:extLst>
              </a:tr>
              <a:tr h="31143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Latihan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08.40 – 08.45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9155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id-ID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id-ID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8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Skolastik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3124791"/>
                  </a:ext>
                </a:extLst>
              </a:tr>
              <a:tr h="43980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en-US" sz="18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Kemampuan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Saintek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Soshum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1265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Pese</a:t>
                      </a:r>
                      <a:r>
                        <a:rPr lang="id-ID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d-ID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d-ID" sz="18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asuk</a:t>
                      </a:r>
                      <a:r>
                        <a:rPr lang="id-ID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uang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</a:t>
                      </a:r>
                      <a:r>
                        <a:rPr lang="id-ID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Alih Jenjang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81354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Pemeriksaan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identitas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dokumen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 –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49830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Latihan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08.40 – 08.45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25338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id-ID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id-ID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8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Skolastik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9348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en-US" sz="18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Kemampuan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Akademik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Keilmuan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id-ID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d-ID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33820"/>
                  </a:ext>
                </a:extLst>
              </a:tr>
              <a:tr h="31143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 Kesehatan (Kampus Pakupatan)</a:t>
                      </a:r>
                      <a:endParaRPr lang="en-ID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 – 17.00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Keperawatan</a:t>
                      </a:r>
                      <a:endParaRPr lang="en-ID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669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8499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277E0E-5337-42D3-8D28-28D89D6B1F8E}"/>
              </a:ext>
            </a:extLst>
          </p:cNvPr>
          <p:cNvSpPr txBox="1"/>
          <p:nvPr/>
        </p:nvSpPr>
        <p:spPr>
          <a:xfrm>
            <a:off x="1279248" y="1648461"/>
            <a:ext cx="9633502" cy="139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d-ID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Hasil seleksi diumumkan melalui laman </a:t>
            </a:r>
            <a:r>
              <a:rPr lang="id-ID" sz="2400" b="1" u="sng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</a:t>
            </a:r>
            <a:r>
              <a:rPr lang="id-ID" sz="2400" b="1" u="sng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id-ID" sz="2400" b="1" u="sng" spc="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tps:</a:t>
            </a:r>
            <a:r>
              <a:rPr lang="id-ID" sz="2400" b="1" u="sng" spc="-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id-ID" sz="2400" b="1" u="sng" spc="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/admisi.</a:t>
            </a:r>
            <a:r>
              <a:rPr lang="id-ID" sz="2400" b="1" u="sng" spc="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</a:t>
            </a:r>
            <a:r>
              <a:rPr lang="id-ID" sz="2400" b="1" u="sng" spc="2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ntirta</a:t>
            </a:r>
            <a:r>
              <a:rPr lang="id-ID" sz="2400" b="1" u="sng" spc="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id-ID" sz="2400" b="1" u="sng" spc="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</a:t>
            </a:r>
            <a:r>
              <a:rPr lang="id-ID" sz="2400" b="1" u="sng" spc="-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id-ID" sz="2400" b="1" u="sng" spc="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lang="id-ID" sz="2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</a:t>
            </a:r>
            <a:r>
              <a:rPr lang="id-ID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ID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0" indent="-358775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057400" algn="l"/>
                <a:tab pos="2425700" algn="l"/>
              </a:tabLs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Gelombang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	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Mei 2022</a:t>
            </a: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indent="-358775">
              <a:buFont typeface="Wingdings" panose="05000000000000000000" pitchFamily="2" charset="2"/>
              <a:buChar char="§"/>
              <a:tabLst>
                <a:tab pos="2057400" algn="l"/>
                <a:tab pos="2425700" algn="l"/>
              </a:tabLs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Gelombang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	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Agustus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 (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tentatif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F4D099-41A5-4169-8F09-933921D6B8E0}"/>
              </a:ext>
            </a:extLst>
          </p:cNvPr>
          <p:cNvSpPr txBox="1"/>
          <p:nvPr/>
        </p:nvSpPr>
        <p:spPr>
          <a:xfrm>
            <a:off x="2472359" y="749735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KEPUTUSAN PENERIMAAN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C06B26-E63C-4806-833A-7AC2035D4494}"/>
              </a:ext>
            </a:extLst>
          </p:cNvPr>
          <p:cNvSpPr txBox="1"/>
          <p:nvPr/>
        </p:nvSpPr>
        <p:spPr>
          <a:xfrm>
            <a:off x="1279248" y="3292200"/>
            <a:ext cx="9633502" cy="1395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Keputusan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penerimaan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: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0" indent="-358775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035425" algn="l"/>
                <a:tab pos="4392613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Diploma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Tiga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Keperawatan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: 	Hasil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tes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Kesehatan dan UTBK</a:t>
            </a: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indent="-358775">
              <a:buFont typeface="Wingdings" panose="05000000000000000000" pitchFamily="2" charset="2"/>
              <a:buChar char="§"/>
              <a:tabLst>
                <a:tab pos="4035425" algn="l"/>
                <a:tab pos="4392613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Diploma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Tiga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Ekonomi	:	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 UTBK</a:t>
            </a:r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AB1FD1-D73E-4FF9-BFD1-FA29844E1B1F}"/>
              </a:ext>
            </a:extLst>
          </p:cNvPr>
          <p:cNvSpPr txBox="1"/>
          <p:nvPr/>
        </p:nvSpPr>
        <p:spPr>
          <a:xfrm>
            <a:off x="1279248" y="4935939"/>
            <a:ext cx="9633502" cy="139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Pembayaran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UKT dan BPIN: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0" indent="-358775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035425" algn="l"/>
                <a:tab pos="4392613" algn="l"/>
              </a:tabLs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Gelombang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	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	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– 20 Mei 2022</a:t>
            </a: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indent="-358775">
              <a:buFont typeface="Wingdings" panose="05000000000000000000" pitchFamily="2" charset="2"/>
              <a:buChar char="§"/>
              <a:tabLst>
                <a:tab pos="4035425" algn="l"/>
                <a:tab pos="4392613" algn="l"/>
              </a:tabLs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Gelombang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	1 – 5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Agustus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2022 (tentative)</a:t>
            </a:r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635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277E0E-5337-42D3-8D28-28D89D6B1F8E}"/>
              </a:ext>
            </a:extLst>
          </p:cNvPr>
          <p:cNvSpPr txBox="1"/>
          <p:nvPr/>
        </p:nvSpPr>
        <p:spPr>
          <a:xfrm>
            <a:off x="1358761" y="2586592"/>
            <a:ext cx="963350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929188" algn="l"/>
                <a:tab pos="5197475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Biaya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Konversi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Alih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Jenjang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: 	Rp. 500.000,-</a:t>
            </a:r>
            <a:r>
              <a:rPr lang="id-ID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F4D099-41A5-4169-8F09-933921D6B8E0}"/>
              </a:ext>
            </a:extLst>
          </p:cNvPr>
          <p:cNvSpPr txBox="1"/>
          <p:nvPr/>
        </p:nvSpPr>
        <p:spPr>
          <a:xfrm>
            <a:off x="366091" y="941674"/>
            <a:ext cx="114598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 KONVERSI DAN PENGEMBANGAN </a:t>
            </a:r>
          </a:p>
          <a:p>
            <a:pPr algn="ctr"/>
            <a:r>
              <a:rPr lang="en-US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INSTITUSI (IPIN) 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C06B26-E63C-4806-833A-7AC2035D4494}"/>
              </a:ext>
            </a:extLst>
          </p:cNvPr>
          <p:cNvSpPr txBox="1"/>
          <p:nvPr/>
        </p:nvSpPr>
        <p:spPr>
          <a:xfrm>
            <a:off x="1358761" y="3105669"/>
            <a:ext cx="9633502" cy="210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Biaya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Institusi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(IPIN):</a:t>
            </a:r>
            <a:endParaRPr lang="en-ID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lvl="0" indent="-358775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035425" algn="l"/>
                <a:tab pos="4392613" algn="l"/>
                <a:tab pos="4929188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Diploma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Tiga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Keperawatan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: 	Rp	10.000.000,-</a:t>
            </a:r>
            <a:endParaRPr lang="en-ID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indent="-3587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035425" algn="l"/>
                <a:tab pos="4392613" algn="l"/>
                <a:tab pos="4929188" algn="l"/>
              </a:tabLst>
            </a:pP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Diploma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Tiga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Ekonomi	:	Rp	  5.000.000,- </a:t>
            </a:r>
          </a:p>
          <a:p>
            <a:pPr marL="715963" indent="-358775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035425" algn="l"/>
                <a:tab pos="4392613" algn="l"/>
                <a:tab pos="4929188" algn="l"/>
              </a:tabLst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Jenjang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	Rp	10.000.000,-</a:t>
            </a:r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95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F4D099-41A5-4169-8F09-933921D6B8E0}"/>
              </a:ext>
            </a:extLst>
          </p:cNvPr>
          <p:cNvSpPr txBox="1"/>
          <p:nvPr/>
        </p:nvSpPr>
        <p:spPr>
          <a:xfrm>
            <a:off x="366088" y="702500"/>
            <a:ext cx="11459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 UANG KULIAH TUNGGAL (UKT)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C0FEDA2-8584-47D2-A47C-AEB800531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9943414"/>
              </p:ext>
            </p:extLst>
          </p:nvPr>
        </p:nvGraphicFramePr>
        <p:xfrm>
          <a:off x="562054" y="1467303"/>
          <a:ext cx="11067886" cy="3967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75">
                  <a:extLst>
                    <a:ext uri="{9D8B030D-6E8A-4147-A177-3AD203B41FA5}">
                      <a16:colId xmlns:a16="http://schemas.microsoft.com/office/drawing/2014/main" xmlns="" val="2971341623"/>
                    </a:ext>
                  </a:extLst>
                </a:gridCol>
                <a:gridCol w="904692">
                  <a:extLst>
                    <a:ext uri="{9D8B030D-6E8A-4147-A177-3AD203B41FA5}">
                      <a16:colId xmlns:a16="http://schemas.microsoft.com/office/drawing/2014/main" xmlns="" val="202625026"/>
                    </a:ext>
                  </a:extLst>
                </a:gridCol>
                <a:gridCol w="2404223">
                  <a:extLst>
                    <a:ext uri="{9D8B030D-6E8A-4147-A177-3AD203B41FA5}">
                      <a16:colId xmlns:a16="http://schemas.microsoft.com/office/drawing/2014/main" xmlns="" val="1584913708"/>
                    </a:ext>
                  </a:extLst>
                </a:gridCol>
                <a:gridCol w="1480180">
                  <a:extLst>
                    <a:ext uri="{9D8B030D-6E8A-4147-A177-3AD203B41FA5}">
                      <a16:colId xmlns:a16="http://schemas.microsoft.com/office/drawing/2014/main" xmlns="" val="2770779739"/>
                    </a:ext>
                  </a:extLst>
                </a:gridCol>
                <a:gridCol w="1480180">
                  <a:extLst>
                    <a:ext uri="{9D8B030D-6E8A-4147-A177-3AD203B41FA5}">
                      <a16:colId xmlns:a16="http://schemas.microsoft.com/office/drawing/2014/main" xmlns="" val="992969464"/>
                    </a:ext>
                  </a:extLst>
                </a:gridCol>
                <a:gridCol w="1590200">
                  <a:extLst>
                    <a:ext uri="{9D8B030D-6E8A-4147-A177-3AD203B41FA5}">
                      <a16:colId xmlns:a16="http://schemas.microsoft.com/office/drawing/2014/main" xmlns="" val="3033190834"/>
                    </a:ext>
                  </a:extLst>
                </a:gridCol>
                <a:gridCol w="1381695">
                  <a:extLst>
                    <a:ext uri="{9D8B030D-6E8A-4147-A177-3AD203B41FA5}">
                      <a16:colId xmlns:a16="http://schemas.microsoft.com/office/drawing/2014/main" xmlns="" val="1165636990"/>
                    </a:ext>
                  </a:extLst>
                </a:gridCol>
                <a:gridCol w="1173741">
                  <a:extLst>
                    <a:ext uri="{9D8B030D-6E8A-4147-A177-3AD203B41FA5}">
                      <a16:colId xmlns:a16="http://schemas.microsoft.com/office/drawing/2014/main" xmlns="" val="2969024361"/>
                    </a:ext>
                  </a:extLst>
                </a:gridCol>
              </a:tblGrid>
              <a:tr h="2192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Kode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Prodi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Kelompok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951811"/>
                  </a:ext>
                </a:extLst>
              </a:tr>
              <a:tr h="20010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9818586"/>
                  </a:ext>
                </a:extLst>
              </a:tr>
              <a:tr h="354806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DIPLOMA</a:t>
                      </a:r>
                      <a:r>
                        <a:rPr lang="en-US" sz="2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TIGA</a:t>
                      </a:r>
                      <a:r>
                        <a:rPr lang="id-ID" sz="20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ID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7229"/>
                  </a:ext>
                </a:extLst>
              </a:tr>
              <a:tr h="357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5501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Akuntansi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932937"/>
                  </a:ext>
                </a:extLst>
              </a:tr>
              <a:tr h="357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5502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</a:t>
                      </a: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2836532"/>
                  </a:ext>
                </a:extLst>
              </a:tr>
              <a:tr h="357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5503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Perpajakan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529002"/>
                  </a:ext>
                </a:extLst>
              </a:tr>
              <a:tr h="403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5504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Keuangan Perbankan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570986"/>
                  </a:ext>
                </a:extLst>
              </a:tr>
              <a:tr h="367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8801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Keperawatan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306236"/>
                  </a:ext>
                </a:extLst>
              </a:tr>
              <a:tr h="400072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1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ALIH JENJANG</a:t>
                      </a:r>
                      <a:r>
                        <a:rPr lang="en-US" sz="2000" b="1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EKONOMI</a:t>
                      </a:r>
                      <a:r>
                        <a:rPr lang="id-ID" sz="2000" b="1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ID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D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/>
                </a:tc>
                <a:extLst>
                  <a:ext uri="{0D108BD9-81ED-4DB2-BD59-A6C34878D82A}">
                    <a16:rowId xmlns:a16="http://schemas.microsoft.com/office/drawing/2014/main" xmlns="" val="658136800"/>
                  </a:ext>
                </a:extLst>
              </a:tr>
              <a:tr h="357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5551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Manajemen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6.000.000,-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54" marR="6425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3582942"/>
                  </a:ext>
                </a:extLst>
              </a:tr>
              <a:tr h="357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5552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Akuntansi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3.000.000,-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5.000.000,-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6.500.000,-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7.500.000,-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2000" spc="-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Narrow" panose="020B0606020202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2756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B171CB-6C5A-4EE0-A6F7-2CDC9DD3F0B0}"/>
              </a:ext>
            </a:extLst>
          </p:cNvPr>
          <p:cNvSpPr txBox="1"/>
          <p:nvPr/>
        </p:nvSpPr>
        <p:spPr>
          <a:xfrm>
            <a:off x="562054" y="5675218"/>
            <a:ext cx="11067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Calon mahasiswa baru yang tidak dapat memenuhi persyaratan registrasi administrasi sebagaimana yang ditetapkan dinyatakan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GUGUR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09649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625A75-BD94-49EF-BF4F-38F4CFD7202F}"/>
              </a:ext>
            </a:extLst>
          </p:cNvPr>
          <p:cNvSpPr txBox="1"/>
          <p:nvPr/>
        </p:nvSpPr>
        <p:spPr>
          <a:xfrm>
            <a:off x="12837" y="9939"/>
            <a:ext cx="3498574" cy="6832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ID" dirty="0"/>
          </a:p>
          <a:p>
            <a:endParaRPr lang="en-ID" sz="2000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sz="4000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sp>
        <p:nvSpPr>
          <p:cNvPr id="48" name="Title 6">
            <a:extLst>
              <a:ext uri="{FF2B5EF4-FFF2-40B4-BE49-F238E27FC236}">
                <a16:creationId xmlns:a16="http://schemas.microsoft.com/office/drawing/2014/main" xmlns="" id="{98A70C18-5049-4125-B0D4-08CA48042D32}"/>
              </a:ext>
            </a:extLst>
          </p:cNvPr>
          <p:cNvSpPr txBox="1">
            <a:spLocks/>
          </p:cNvSpPr>
          <p:nvPr/>
        </p:nvSpPr>
        <p:spPr>
          <a:xfrm>
            <a:off x="0" y="3065809"/>
            <a:ext cx="3498574" cy="17441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PELAKSANAAN UJIAN UTBK DIPLOMA 2020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A8E5477-25B4-4837-A15B-8005FBE04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864" y="644664"/>
            <a:ext cx="1585622" cy="1567040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7BA8FD69-0548-40A2-A0C2-791C1E03C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8086" y="5322385"/>
            <a:ext cx="1542400" cy="890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1A6F33-B7ED-4345-93AB-A958DEA82A7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9750" y="4572000"/>
            <a:ext cx="4689423" cy="214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B7BFE-8101-46D6-81F8-23868FA1777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9750" y="99187"/>
            <a:ext cx="4689424" cy="4361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9FE93E-CEBE-4255-B4AD-7CC4DE169BE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1579" y="4572000"/>
            <a:ext cx="3535012" cy="2142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868055C-D9F9-46B5-84A8-BA8244AFBFF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1579" y="2317807"/>
            <a:ext cx="3535012" cy="2142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F1ABA3-3896-4777-B55B-FE81CC9BBC4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51579" y="143392"/>
            <a:ext cx="3535012" cy="20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88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DCECDC-EEE3-4128-AA5E-82A8C0879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65BF64-4B30-4125-9A30-A1B08C8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1285181"/>
            <a:ext cx="10058400" cy="21961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+mj-lt"/>
              </a:rPr>
              <a:t>TERIMA KASIH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260EDE0-989C-4E16-AF94-F652294D82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2797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oup of people talking">
            <a:extLst>
              <a:ext uri="{FF2B5EF4-FFF2-40B4-BE49-F238E27FC236}">
                <a16:creationId xmlns:a16="http://schemas.microsoft.com/office/drawing/2014/main" xmlns="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63246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A017FF9C-6A7E-4A79-81BB-438E8EA9676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310" y="721371"/>
            <a:ext cx="5248275" cy="69684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PEDOMAN UMUM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25538F-8406-4C76-BF21-99C6AD7697EB}"/>
              </a:ext>
            </a:extLst>
          </p:cNvPr>
          <p:cNvSpPr/>
          <p:nvPr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9886D1-32B2-4061-BE55-180ACA4F51C4}"/>
              </a:ext>
            </a:extLst>
          </p:cNvPr>
          <p:cNvSpPr/>
          <p:nvPr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EAB841-8C0D-4976-87FA-9AD4183DDCFE}"/>
              </a:ext>
            </a:extLst>
          </p:cNvPr>
          <p:cNvSpPr txBox="1"/>
          <p:nvPr/>
        </p:nvSpPr>
        <p:spPr>
          <a:xfrm>
            <a:off x="6618226" y="1596803"/>
            <a:ext cx="5248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UJIAN MASUK MANDIRI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DIPLOMA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 DAN ALIH JENJANG </a:t>
            </a:r>
          </a:p>
          <a:p>
            <a:pPr algn="ctr"/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(UMM DIPLOMA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ALIH JENJANG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UNIVERSITAS SULTAN AGENG TIRTAYASA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AKADEMIK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/202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1800" b="1" dirty="0">
              <a:solidFill>
                <a:srgbClr val="C00000"/>
              </a:solidFill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D97C3F46-67AF-4842-9FE4-C8AD63C9A7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851" y="680592"/>
            <a:ext cx="1542400" cy="890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6E93FD-19F0-43E6-A4CE-4B8E668D6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3454" y="3415828"/>
            <a:ext cx="1684824" cy="16650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D6DD6F9-1062-4CD3-B015-4F08B6848ABF}"/>
              </a:ext>
            </a:extLst>
          </p:cNvPr>
          <p:cNvSpPr txBox="1"/>
          <p:nvPr/>
        </p:nvSpPr>
        <p:spPr>
          <a:xfrm>
            <a:off x="7136849" y="5662369"/>
            <a:ext cx="4275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Tangerang, 24 </a:t>
            </a:r>
            <a:r>
              <a:rPr lang="en-US" sz="1800" b="1" dirty="0" err="1">
                <a:solidFill>
                  <a:schemeClr val="accent2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Maret</a:t>
            </a:r>
            <a:r>
              <a:rPr lang="en-US" sz="1800" b="1" dirty="0">
                <a:solidFill>
                  <a:schemeClr val="accent2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xmlns="" val="2597922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F11981-1EE7-4039-AF73-524FF3425471}"/>
              </a:ext>
            </a:extLst>
          </p:cNvPr>
          <p:cNvSpPr/>
          <p:nvPr/>
        </p:nvSpPr>
        <p:spPr>
          <a:xfrm>
            <a:off x="3883675" y="771766"/>
            <a:ext cx="48445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STUDI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CDA67B-F8C1-4012-8CD7-1C453E713E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0826" y="2077279"/>
            <a:ext cx="8543129" cy="303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51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F75D49-5531-4DE5-92DB-6000A2B08D63}"/>
              </a:ext>
            </a:extLst>
          </p:cNvPr>
          <p:cNvSpPr txBox="1"/>
          <p:nvPr/>
        </p:nvSpPr>
        <p:spPr>
          <a:xfrm>
            <a:off x="1240817" y="1587003"/>
            <a:ext cx="9872041" cy="1463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d-ID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d-ID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rencan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kali:</a:t>
            </a:r>
            <a:endParaRPr lang="en-I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>
              <a:lnSpc>
                <a:spcPct val="107000"/>
              </a:lnSpc>
              <a:spcAft>
                <a:spcPts val="800"/>
              </a:spcAft>
              <a:tabLst>
                <a:tab pos="1170305" algn="l"/>
                <a:tab pos="1350645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Gelombang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	:	24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Januari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29 April 2022,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pukul 23.59 WIB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lnSpc>
                <a:spcPct val="107000"/>
              </a:lnSpc>
              <a:spcAft>
                <a:spcPts val="800"/>
              </a:spcAft>
              <a:tabLst>
                <a:tab pos="1170305" algn="l"/>
                <a:tab pos="1350645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Gelombang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	:	17 Mei – 15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2022, 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pukul 23.59 WIB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0C11F0-D731-499E-AABB-8F68FD43E455}"/>
              </a:ext>
            </a:extLst>
          </p:cNvPr>
          <p:cNvSpPr txBox="1"/>
          <p:nvPr/>
        </p:nvSpPr>
        <p:spPr>
          <a:xfrm>
            <a:off x="1240817" y="3429000"/>
            <a:ext cx="10209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endaftar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laman </a:t>
            </a:r>
            <a:r>
              <a:rPr lang="id-ID" sz="2400" b="1" u="sng" spc="5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</a:t>
            </a:r>
            <a:r>
              <a:rPr lang="id-ID" sz="2400" b="1" u="sng" spc="1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id-ID" sz="2400" b="1" u="sng" spc="3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tps:</a:t>
            </a:r>
            <a:r>
              <a:rPr lang="id-ID" sz="2400" b="1" u="sng" spc="-5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id-ID" sz="2400" b="1" u="sng" spc="2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/admisi.</a:t>
            </a:r>
            <a:r>
              <a:rPr lang="id-ID" sz="2400" b="1" u="sng" spc="3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</a:t>
            </a:r>
            <a:r>
              <a:rPr lang="id-ID" sz="2400" b="1" u="sng" spc="25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ntirta</a:t>
            </a:r>
            <a:r>
              <a:rPr lang="id-ID" sz="2400" b="1" u="sng" spc="2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id-ID" sz="2400" b="1" u="sng" spc="15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</a:t>
            </a:r>
            <a:r>
              <a:rPr lang="id-ID" sz="2400" b="1" u="sng" spc="-5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id-ID" sz="2400" b="1" u="sng" spc="2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lang="id-ID" sz="2400" b="1" u="sng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</a:t>
            </a:r>
            <a:r>
              <a:rPr lang="id-ID" sz="24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id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dengan menggunakan Nomor Pendaftaran dan Password.</a:t>
            </a:r>
            <a:endParaRPr lang="en-ID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8E4A1F-0125-4583-9131-1A80B0D84AD4}"/>
              </a:ext>
            </a:extLst>
          </p:cNvPr>
          <p:cNvSpPr txBox="1"/>
          <p:nvPr/>
        </p:nvSpPr>
        <p:spPr>
          <a:xfrm>
            <a:off x="1240817" y="4368550"/>
            <a:ext cx="9741922" cy="126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0215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Biaya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Pendaftaran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:</a:t>
            </a:r>
            <a:endParaRPr lang="en-ID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5963" indent="-358775">
              <a:buFont typeface="Wingdings" panose="05000000000000000000" pitchFamily="2" charset="2"/>
              <a:buChar char="§"/>
              <a:tabLst>
                <a:tab pos="5645150" algn="l"/>
                <a:tab pos="5922963" algn="l"/>
              </a:tabLst>
            </a:pP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Diploma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Tiga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dan Alih Jenjang Ekonomi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	:	</a:t>
            </a:r>
            <a:r>
              <a:rPr lang="id-ID" sz="2200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</a:t>
            </a: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</a:t>
            </a:r>
            <a:r>
              <a:rPr lang="id-ID" sz="2200" spc="2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id-ID" sz="22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40</a:t>
            </a:r>
            <a:r>
              <a:rPr lang="id-ID" sz="2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0</a:t>
            </a:r>
            <a:r>
              <a:rPr lang="id-ID" sz="22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id-ID" sz="2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0</a:t>
            </a:r>
            <a:r>
              <a:rPr lang="id-ID" sz="22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0</a:t>
            </a:r>
            <a:r>
              <a:rPr lang="id-ID" sz="2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0</a:t>
            </a:r>
            <a:r>
              <a:rPr lang="id-ID" sz="22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id-ID" sz="2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0</a:t>
            </a:r>
            <a:r>
              <a:rPr lang="id-ID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0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715963" indent="-358775">
              <a:buFont typeface="Wingdings" panose="05000000000000000000" pitchFamily="2" charset="2"/>
              <a:buChar char="§"/>
              <a:tabLst>
                <a:tab pos="5645150" algn="l"/>
                <a:tab pos="5922963" algn="l"/>
              </a:tabLst>
            </a:pP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Diploma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Tiga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id-ID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Keperawatan</a:t>
            </a:r>
            <a:r>
              <a:rPr lang="en-US" sz="2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	:	Rp 550.000,00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6C97C6-BE0D-4813-BB49-3C96D7F93A65}"/>
              </a:ext>
            </a:extLst>
          </p:cNvPr>
          <p:cNvSpPr/>
          <p:nvPr/>
        </p:nvSpPr>
        <p:spPr>
          <a:xfrm>
            <a:off x="4247462" y="686995"/>
            <a:ext cx="3858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PENDAFTARAN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6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62A4FD-1B5D-48B0-8E1F-01361022599E}"/>
              </a:ext>
            </a:extLst>
          </p:cNvPr>
          <p:cNvSpPr txBox="1"/>
          <p:nvPr/>
        </p:nvSpPr>
        <p:spPr>
          <a:xfrm>
            <a:off x="747788" y="1401831"/>
            <a:ext cx="609765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DIPLOMA 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TIGA </a:t>
            </a:r>
            <a:r>
              <a:rPr lang="id-ID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KEPERAWATAN:</a:t>
            </a:r>
            <a:endParaRPr lang="en-ID" sz="2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40F90D-40D4-437E-A8F0-5C71D8072A03}"/>
              </a:ext>
            </a:extLst>
          </p:cNvPr>
          <p:cNvSpPr txBox="1"/>
          <p:nvPr/>
        </p:nvSpPr>
        <p:spPr>
          <a:xfrm>
            <a:off x="747788" y="1873828"/>
            <a:ext cx="107319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Lulusan SMA/MA/SMK Kesehatan/SMK Farmasi/SMK Analis/SMK Kimia, berijazah,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lima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tahun terakhir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2018, 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dan 2022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 lulusan tahun 202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telah memiliki Surat Keterangan Lulus yang memuat sekurang-kurangnya informasi jati diri, pas foto yang bersangkutan, serta dibubuhi cap yang sah.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 seleksi dalam kondisi sehat jasmani dan rohani.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 buta warna, parsial maupun total.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Bebas Narkoba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 badan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minimum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5475" lvl="0" indent="-357188" algn="just">
              <a:buFont typeface="Wingdings" panose="05000000000000000000" pitchFamily="2" charset="2"/>
              <a:buChar char="v"/>
              <a:tabLst>
                <a:tab pos="2246313" algn="l"/>
                <a:tab pos="2603500" algn="l"/>
              </a:tabLst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Perempuan 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 cm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5475" lvl="0" indent="-357188" algn="just">
              <a:buFont typeface="Wingdings" panose="05000000000000000000" pitchFamily="2" charset="2"/>
              <a:buChar char="v"/>
              <a:tabLst>
                <a:tab pos="2246313" algn="l"/>
                <a:tab pos="2603500" algn="l"/>
              </a:tabLst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Laki-laki 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155 cm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4782372-34A8-42D0-ACA3-12DACB3316BA}"/>
              </a:ext>
            </a:extLst>
          </p:cNvPr>
          <p:cNvSpPr/>
          <p:nvPr/>
        </p:nvSpPr>
        <p:spPr>
          <a:xfrm>
            <a:off x="3168642" y="686995"/>
            <a:ext cx="6016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 PENDAFTARAN (1)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8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62A4FD-1B5D-48B0-8E1F-01361022599E}"/>
              </a:ext>
            </a:extLst>
          </p:cNvPr>
          <p:cNvSpPr txBox="1"/>
          <p:nvPr/>
        </p:nvSpPr>
        <p:spPr>
          <a:xfrm>
            <a:off x="747787" y="1659551"/>
            <a:ext cx="108710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DIPLOMA 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TIGA EKONOMI (GELOMBANG I DAN II)</a:t>
            </a:r>
            <a:endParaRPr lang="en-ID" sz="2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40F90D-40D4-437E-A8F0-5C71D8072A03}"/>
              </a:ext>
            </a:extLst>
          </p:cNvPr>
          <p:cNvSpPr txBox="1"/>
          <p:nvPr/>
        </p:nvSpPr>
        <p:spPr>
          <a:xfrm>
            <a:off x="747787" y="2060777"/>
            <a:ext cx="10731908" cy="38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Lulusan SMA/MA/SMK/atau sederajat dan Paket C, berijazah,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lima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tahun terakhir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2018, 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2022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 lulusan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Paket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maksimum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pendaftaran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 lulusan tahun 202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telah memiliki Surat Keterangan Lulus yang memuat sekurang-kurangnya informasi jati diri, pas foto yang bersangkutan, serta dibubuhi cap yang sah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 seleksi dalam kondisi sehat jasmani dan rohani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Bebas Narkoba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Pemerintah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C2839F-74C8-43ED-9D53-2AE42E71F76C}"/>
              </a:ext>
            </a:extLst>
          </p:cNvPr>
          <p:cNvSpPr/>
          <p:nvPr/>
        </p:nvSpPr>
        <p:spPr>
          <a:xfrm>
            <a:off x="3168642" y="686995"/>
            <a:ext cx="6016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 PENDAFTARAN (2)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31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62A4FD-1B5D-48B0-8E1F-01361022599E}"/>
              </a:ext>
            </a:extLst>
          </p:cNvPr>
          <p:cNvSpPr txBox="1"/>
          <p:nvPr/>
        </p:nvSpPr>
        <p:spPr>
          <a:xfrm>
            <a:off x="747788" y="1652491"/>
            <a:ext cx="105033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ALIH JENJANG EKONOMI (GELOMBANG II)</a:t>
            </a:r>
            <a:endParaRPr lang="en-ID" sz="2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40F90D-40D4-437E-A8F0-5C71D8072A03}"/>
              </a:ext>
            </a:extLst>
          </p:cNvPr>
          <p:cNvSpPr txBox="1"/>
          <p:nvPr/>
        </p:nvSpPr>
        <p:spPr>
          <a:xfrm>
            <a:off x="747788" y="2131329"/>
            <a:ext cx="10731908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Lulusan PTN, angkatan lima tahun terakhir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Ijazah D3 dan Transkrip Minimal IPK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75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Akreditasi BAN PT Asal D3 dari PTN lain, minimal B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Biaya konversi setelah diterima adalah Rp 500.000,-</a:t>
            </a: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 seleksi dalam kondisi sehat jasmani dan rohani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id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Bebas Narkoba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806517-2C07-4522-902F-B66E2D3A6BD3}"/>
              </a:ext>
            </a:extLst>
          </p:cNvPr>
          <p:cNvSpPr/>
          <p:nvPr/>
        </p:nvSpPr>
        <p:spPr>
          <a:xfrm>
            <a:off x="3168642" y="686995"/>
            <a:ext cx="6016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SYARAT PENDAFTARAN (3)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90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55286EF-3E72-46B3-8F31-4885C4146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5026950"/>
              </p:ext>
            </p:extLst>
          </p:nvPr>
        </p:nvGraphicFramePr>
        <p:xfrm>
          <a:off x="469982" y="1705441"/>
          <a:ext cx="10920261" cy="3863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3557">
                  <a:extLst>
                    <a:ext uri="{9D8B030D-6E8A-4147-A177-3AD203B41FA5}">
                      <a16:colId xmlns:a16="http://schemas.microsoft.com/office/drawing/2014/main" xmlns="" val="85778425"/>
                    </a:ext>
                  </a:extLst>
                </a:gridCol>
                <a:gridCol w="3140794">
                  <a:extLst>
                    <a:ext uri="{9D8B030D-6E8A-4147-A177-3AD203B41FA5}">
                      <a16:colId xmlns:a16="http://schemas.microsoft.com/office/drawing/2014/main" xmlns="" val="1325081348"/>
                    </a:ext>
                  </a:extLst>
                </a:gridCol>
                <a:gridCol w="3565910">
                  <a:extLst>
                    <a:ext uri="{9D8B030D-6E8A-4147-A177-3AD203B41FA5}">
                      <a16:colId xmlns:a16="http://schemas.microsoft.com/office/drawing/2014/main" xmlns="" val="3231298169"/>
                    </a:ext>
                  </a:extLst>
                </a:gridCol>
              </a:tblGrid>
              <a:tr h="479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Keterangan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Gelombang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Gelombang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tentatif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91563378"/>
                  </a:ext>
                </a:extLst>
              </a:tr>
              <a:tr h="665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Pendaftaran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Januari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29 April 2022</a:t>
                      </a:r>
                      <a:endParaRPr lang="en-ID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Mei – 15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ID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9923586"/>
                  </a:ext>
                </a:extLst>
              </a:tr>
              <a:tr h="994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Mengisi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mengunggah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form biodata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mahasiswa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Januari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29 April 2022</a:t>
                      </a:r>
                      <a:endParaRPr lang="en-ID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Mei – 15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ID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8997460"/>
                  </a:ext>
                </a:extLst>
              </a:tr>
              <a:tr h="628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Ujian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Masuk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Mei 2022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639291"/>
                  </a:ext>
                </a:extLst>
              </a:tr>
              <a:tr h="616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Pengumuman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Hasil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Ujian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Mei 2022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Agustus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196651"/>
                  </a:ext>
                </a:extLst>
              </a:tr>
              <a:tr h="479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Pembayaran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UKT dan BPIN</a:t>
                      </a:r>
                      <a:endParaRPr lang="en-ID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 Mei 2022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1-5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Agustus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ID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49395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98EA0DD-D2E5-417F-AD81-E073ACECEA85}"/>
              </a:ext>
            </a:extLst>
          </p:cNvPr>
          <p:cNvSpPr/>
          <p:nvPr/>
        </p:nvSpPr>
        <p:spPr>
          <a:xfrm>
            <a:off x="3548076" y="848759"/>
            <a:ext cx="52774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JADUAL PELAKSANAAN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55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">
            <a:extLst>
              <a:ext uri="{FF2B5EF4-FFF2-40B4-BE49-F238E27FC236}">
                <a16:creationId xmlns:a16="http://schemas.microsoft.com/office/drawing/2014/main" xmlns="" id="{B9DC0A50-E969-4869-A188-AE5066EB8E98}"/>
              </a:ext>
            </a:extLst>
          </p:cNvPr>
          <p:cNvSpPr txBox="1">
            <a:spLocks/>
          </p:cNvSpPr>
          <p:nvPr/>
        </p:nvSpPr>
        <p:spPr>
          <a:xfrm>
            <a:off x="-1" y="23886"/>
            <a:ext cx="12192001" cy="4985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IN" sz="28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277E0E-5337-42D3-8D28-28D89D6B1F8E}"/>
              </a:ext>
            </a:extLst>
          </p:cNvPr>
          <p:cNvSpPr txBox="1"/>
          <p:nvPr/>
        </p:nvSpPr>
        <p:spPr>
          <a:xfrm>
            <a:off x="1279247" y="1833032"/>
            <a:ext cx="96335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93988" algn="l"/>
                <a:tab pos="3051175" algn="l"/>
                <a:tab pos="3319463" algn="l"/>
              </a:tabLst>
            </a:pP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 	:	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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id-ID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Skolastik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051175" algn="l"/>
                <a:tab pos="3319463" algn="l"/>
              </a:tabLst>
            </a:pP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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20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Soshum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93988" algn="l"/>
                <a:tab pos="3051175" algn="l"/>
                <a:tab pos="3319463" algn="l"/>
              </a:tabLst>
            </a:pP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	:	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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id-ID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Skolastik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93988" algn="l"/>
                <a:tab pos="3051175" algn="l"/>
                <a:tab pos="3319463" algn="l"/>
              </a:tabLst>
            </a:pP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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20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Saintek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693988" algn="l"/>
                <a:tab pos="3051175" algn="l"/>
                <a:tab pos="3319463" algn="l"/>
              </a:tabLst>
            </a:pP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ALIH JENJANG	:	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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id-ID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Skolastik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693988" algn="l"/>
                <a:tab pos="3051175" algn="l"/>
                <a:tab pos="3319463" algn="l"/>
              </a:tabLst>
            </a:pP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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d-ID" sz="20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puan</a:t>
            </a:r>
            <a:r>
              <a:rPr lang="id-ID" sz="20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0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Keilmuan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(TKK)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F4D099-41A5-4169-8F09-933921D6B8E0}"/>
              </a:ext>
            </a:extLst>
          </p:cNvPr>
          <p:cNvSpPr txBox="1"/>
          <p:nvPr/>
        </p:nvSpPr>
        <p:spPr>
          <a:xfrm>
            <a:off x="1105313" y="630465"/>
            <a:ext cx="9981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 DAN PELAKSANAAN UJIAN 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97BDEA4-CF8F-4464-AA07-402B69E59FE6}"/>
              </a:ext>
            </a:extLst>
          </p:cNvPr>
          <p:cNvSpPr txBox="1"/>
          <p:nvPr/>
        </p:nvSpPr>
        <p:spPr>
          <a:xfrm>
            <a:off x="911500" y="1330978"/>
            <a:ext cx="963350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MATERI UJIAN</a:t>
            </a:r>
            <a:endParaRPr lang="en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6B252F-52F4-4E93-A65B-433A9B3FED64}"/>
              </a:ext>
            </a:extLst>
          </p:cNvPr>
          <p:cNvSpPr txBox="1"/>
          <p:nvPr/>
        </p:nvSpPr>
        <p:spPr>
          <a:xfrm>
            <a:off x="911500" y="5066127"/>
            <a:ext cx="963350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TANGGAL PELAKSANAAN UJIAN</a:t>
            </a:r>
            <a:endParaRPr lang="en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C1E5FD-CA4E-4964-B5B4-819A6E574C2D}"/>
              </a:ext>
            </a:extLst>
          </p:cNvPr>
          <p:cNvSpPr txBox="1"/>
          <p:nvPr/>
        </p:nvSpPr>
        <p:spPr>
          <a:xfrm>
            <a:off x="911500" y="5527022"/>
            <a:ext cx="9872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>
              <a:tabLst>
                <a:tab pos="1170305" algn="l"/>
                <a:tab pos="135064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Gelombang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	:	7 Mei 2022,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pukul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WIB</a:t>
            </a:r>
            <a:endParaRPr lang="en-ID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algn="just">
              <a:tabLst>
                <a:tab pos="1170305" algn="l"/>
                <a:tab pos="135064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Gelombang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	:	30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2022, 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pukul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14.00</a:t>
            </a:r>
            <a:r>
              <a:rPr lang="id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WIB</a:t>
            </a:r>
            <a:endParaRPr lang="en-ID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80EE31F-6785-4CFC-A491-1230653C1590}"/>
              </a:ext>
            </a:extLst>
          </p:cNvPr>
          <p:cNvSpPr txBox="1"/>
          <p:nvPr/>
        </p:nvSpPr>
        <p:spPr>
          <a:xfrm>
            <a:off x="911500" y="3849353"/>
            <a:ext cx="963350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PELAKSANAAN UJIAN</a:t>
            </a:r>
            <a:endParaRPr lang="en-ID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1487B8-C22A-467A-8A5B-79DDD613B7C1}"/>
              </a:ext>
            </a:extLst>
          </p:cNvPr>
          <p:cNvSpPr txBox="1"/>
          <p:nvPr/>
        </p:nvSpPr>
        <p:spPr>
          <a:xfrm>
            <a:off x="911500" y="4210749"/>
            <a:ext cx="9872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0088" indent="-342900">
              <a:buFont typeface="Arial" panose="020B0604020202020204" pitchFamily="34" charset="0"/>
              <a:buChar char="•"/>
              <a:tabLst>
                <a:tab pos="1170305" algn="l"/>
                <a:tab pos="135064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Kampus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Pakupatan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0088" indent="-342900">
              <a:buFont typeface="Arial" panose="020B0604020202020204" pitchFamily="34" charset="0"/>
              <a:buChar char="•"/>
              <a:tabLst>
                <a:tab pos="1170305" algn="l"/>
                <a:tab pos="1350645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Kampus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Kepandaian</a:t>
            </a:r>
            <a:endParaRPr lang="en-ID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54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16c05727-aa75-4e4a-9b5f-8a80a1165891"/>
    <ds:schemaRef ds:uri="71af3243-3dd4-4a8d-8c0d-dd76da1f02a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1756</TotalTime>
  <Words>785</Words>
  <Application>Microsoft Office PowerPoint</Application>
  <PresentationFormat>Custom</PresentationFormat>
  <Paragraphs>241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RetrospectVTI</vt:lpstr>
      <vt:lpstr>Slide 1</vt:lpstr>
      <vt:lpstr>PEDOMAN UMUM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Indra Suhendra</dc:creator>
  <cp:lastModifiedBy>User</cp:lastModifiedBy>
  <cp:revision>148</cp:revision>
  <dcterms:created xsi:type="dcterms:W3CDTF">2021-05-26T09:31:35Z</dcterms:created>
  <dcterms:modified xsi:type="dcterms:W3CDTF">2022-03-25T03:12:54Z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